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Montserrat SemiBold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MontserratSemiBold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MontserratSemiBold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SemiBold-bold.fntdata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SemiBold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7b6c56cb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7b6c56cb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7b6c56cb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7b6c56cb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7b6c56cb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7b6c56cb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7b6c56cb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7b6c56cb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7b6c56cb8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7b6c56cb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7b6c56cb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7b6c56cb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7b6c56cb8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7b6c56cb8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7b6c56cb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7b6c56cb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7b6c56cb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7b6c56cb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7b6c56cb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7b6c56cb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7b6c56cb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7b6c56cb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7b6c56cb8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7b6c56cb8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7b6c56cb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7b6c56cb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7b6c56cb8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7b6c56cb8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7b6c56cb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7b6c56cb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7b6c56cb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7b6c56cb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7b6c56cb8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7b6c56cb8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b6c56cb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b6c56cb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7b6c56cb8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7b6c56cb8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b6c56cb8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b6c56cb8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7b6c56cb8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7b6c56cb8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7b6c56c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7b6c56c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7b6c56cb8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7b6c56cb8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7b6c56cb8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7b6c56cb8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7b6c56cb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7b6c56cb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7b6c56cb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7b6c56cb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7b6c56cb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7b6c56cb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7b6c56cb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7b6c56cb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7b6c56cb8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7b6c56cb8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7b6c56cb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7b6c56cb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7b6c56cb8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7b6c56cb8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7b6c56cb8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7b6c56cb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7b6c56cb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7b6c56cb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b6c56cb8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b6c56cb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b6c56cb8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7b6c56cb8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7b6c56cb8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7b6c56cb8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7b6c56cb8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7b6c56cb8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7b6c56cb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7b6c56cb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b6c56cb8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7b6c56cb8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7b6c56cb8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7b6c56cb8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7b6c56cb8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7b6c56cb8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7b6c56cb8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7b6c56cb8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b6c56cb8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7b6c56cb8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7b6c56cb8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7b6c56cb8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7b6c56cb8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7b6c56cb8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7b6c56cb8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7b6c56cb8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7b6c56cb8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7b6c56cb8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7b6c56cb8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7b6c56cb8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669a559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669a559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669a559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669a559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7b6c56cb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7b6c56cb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7b6c56c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7b6c56c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atatracker.ietf.org/doc/html/rfc674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spotify.com/dashboard/logi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ccounts.spotify.com/api/toke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i.spotify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ccounts.spotify.com/api/toke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random-d.uk/api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upport.spotify.com/us/article/understanding-my-data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Welcome to our Spotify Data Analytics Workshop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Part 1 presented by Ezzard Bradford and Nicolas Tobon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10496" l="13750" r="10198" t="44856"/>
          <a:stretch/>
        </p:blipFill>
        <p:spPr>
          <a:xfrm rot="5">
            <a:off x="162725" y="3222027"/>
            <a:ext cx="1867801" cy="19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We are concerned with our library data 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0" y="1700775"/>
            <a:ext cx="9061700" cy="34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326"/>
                </a:solidFill>
              </a:rPr>
              <a:t>Let’s work with our data now </a:t>
            </a:r>
            <a:endParaRPr b="1">
              <a:solidFill>
                <a:srgbClr val="222326"/>
              </a:solidFill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Accessing the API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400"/>
              <a:buChar char="●"/>
            </a:pPr>
            <a:r>
              <a:rPr lang="en" sz="1400">
                <a:solidFill>
                  <a:srgbClr val="222326"/>
                </a:solidFill>
              </a:rPr>
              <a:t>An API (Application Programming Interface) is a regulated software that allows two applications to interact with each other</a:t>
            </a:r>
            <a:endParaRPr sz="1400">
              <a:solidFill>
                <a:srgbClr val="22232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200"/>
              <a:buChar char="○"/>
            </a:pPr>
            <a:r>
              <a:rPr lang="en" sz="1200">
                <a:solidFill>
                  <a:srgbClr val="222326"/>
                </a:solidFill>
              </a:rPr>
              <a:t>1) Your very-smart application</a:t>
            </a:r>
            <a:endParaRPr sz="1200">
              <a:solidFill>
                <a:srgbClr val="22232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200"/>
              <a:buChar char="○"/>
            </a:pPr>
            <a:r>
              <a:rPr lang="en" sz="1200">
                <a:solidFill>
                  <a:srgbClr val="222326"/>
                </a:solidFill>
              </a:rPr>
              <a:t>2) The desired resource you’re looking for 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1829876"/>
            <a:ext cx="4658701" cy="28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Authorization refers to the process of granting a user or application access permissions to Spotify data and features. Spotify implements the </a:t>
            </a:r>
            <a:r>
              <a:rPr lang="en" sz="1400">
                <a:solidFill>
                  <a:srgbClr val="15843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OAuth 2.0</a:t>
            </a: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 authorization framework:</a:t>
            </a:r>
            <a:endParaRPr sz="1400">
              <a:solidFill>
                <a:srgbClr val="22232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326"/>
              </a:buClr>
              <a:buSzPts val="1400"/>
              <a:buFont typeface="Roboto"/>
              <a:buChar char="●"/>
            </a:pPr>
            <a:r>
              <a:rPr i="1" lang="en" sz="1400">
                <a:solidFill>
                  <a:srgbClr val="222326"/>
                </a:solidFill>
                <a:highlight>
                  <a:srgbClr val="FFFFFF"/>
                </a:highlight>
              </a:rPr>
              <a:t>End User</a:t>
            </a: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 corresponds to the Spotify user. The </a:t>
            </a:r>
            <a:r>
              <a:rPr i="1" lang="en" sz="1400">
                <a:solidFill>
                  <a:srgbClr val="222326"/>
                </a:solidFill>
                <a:highlight>
                  <a:srgbClr val="FFFFFF"/>
                </a:highlight>
              </a:rPr>
              <a:t>End User</a:t>
            </a: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 grants access to the protected resources (e.g. playlists, personal information, etc.)</a:t>
            </a:r>
            <a:endParaRPr sz="1400">
              <a:solidFill>
                <a:srgbClr val="22232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400"/>
              <a:buFont typeface="Roboto"/>
              <a:buChar char="●"/>
            </a:pPr>
            <a:r>
              <a:rPr i="1" lang="en" sz="1400">
                <a:solidFill>
                  <a:srgbClr val="222326"/>
                </a:solidFill>
                <a:highlight>
                  <a:srgbClr val="FFFFFF"/>
                </a:highlight>
              </a:rPr>
              <a:t>My App</a:t>
            </a: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 is the client that requests access to the protected resources (e.g. a mobile or web app).</a:t>
            </a:r>
            <a:endParaRPr sz="1400">
              <a:solidFill>
                <a:srgbClr val="22232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200"/>
              <a:buFont typeface="Arial"/>
              <a:buChar char="●"/>
            </a:pPr>
            <a:r>
              <a:rPr i="1" lang="en" sz="1400">
                <a:solidFill>
                  <a:srgbClr val="222326"/>
                </a:solidFill>
                <a:highlight>
                  <a:srgbClr val="FFFFFF"/>
                </a:highlight>
              </a:rPr>
              <a:t>Server</a:t>
            </a:r>
            <a:r>
              <a:rPr lang="en" sz="1400">
                <a:solidFill>
                  <a:srgbClr val="222326"/>
                </a:solidFill>
                <a:highlight>
                  <a:srgbClr val="FFFFFF"/>
                </a:highlight>
              </a:rPr>
              <a:t> which hosts the protected resources and provides authentication and authorization via OAuth 2.0</a:t>
            </a:r>
            <a:r>
              <a:rPr lang="en" sz="1200">
                <a:solidFill>
                  <a:srgbClr val="2223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2223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3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determines how we are granted access? (Scopes)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71900" y="18916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various </a:t>
            </a:r>
            <a:r>
              <a:rPr b="1" lang="en"/>
              <a:t>scopes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highlight>
                  <a:srgbClr val="FFFFFF"/>
                </a:highlight>
              </a:rPr>
              <a:t>Scopes enable your application to access specific functionality (e.g. read a playlist, modify your library or just streaming) on behalf of a user. The set of scopes you set during the authorization, determines the access permissions that the user is asked to grant.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As the end user, how do we grant access?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The </a:t>
            </a:r>
            <a:r>
              <a:rPr lang="en">
                <a:solidFill>
                  <a:srgbClr val="222326"/>
                </a:solidFill>
              </a:rPr>
              <a:t>authorization</a:t>
            </a:r>
            <a:r>
              <a:rPr lang="en">
                <a:solidFill>
                  <a:srgbClr val="222326"/>
                </a:solidFill>
              </a:rPr>
              <a:t> process </a:t>
            </a:r>
            <a:r>
              <a:rPr lang="en">
                <a:solidFill>
                  <a:srgbClr val="222326"/>
                </a:solidFill>
              </a:rPr>
              <a:t>requires valid client credentials: a client ID and a client secret to grant access</a:t>
            </a:r>
            <a:endParaRPr>
              <a:solidFill>
                <a:srgbClr val="22232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These are basically attributes specific to your account that spotify verifies to authorize you.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How do we get these credentials? </a:t>
            </a:r>
            <a:r>
              <a:rPr lang="en">
                <a:solidFill>
                  <a:srgbClr val="222326"/>
                </a:solidFill>
              </a:rPr>
              <a:t>!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Go to this </a:t>
            </a:r>
            <a:r>
              <a:rPr lang="en" u="sng">
                <a:solidFill>
                  <a:srgbClr val="22232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>
                <a:solidFill>
                  <a:srgbClr val="222326"/>
                </a:solidFill>
              </a:rPr>
              <a:t>: this will allow you to make your </a:t>
            </a:r>
            <a:r>
              <a:rPr lang="en">
                <a:solidFill>
                  <a:srgbClr val="222326"/>
                </a:solidFill>
              </a:rPr>
              <a:t>application</a:t>
            </a:r>
            <a:endParaRPr>
              <a:solidFill>
                <a:srgbClr val="22232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The credentials will be pivotal to accessing the api. We will go more in detail on their importance later </a:t>
            </a:r>
            <a:r>
              <a:rPr lang="en">
                <a:solidFill>
                  <a:srgbClr val="222326"/>
                </a:solidFill>
              </a:rPr>
              <a:t> </a:t>
            </a:r>
            <a:endParaRPr>
              <a:solidFill>
                <a:srgbClr val="22232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Ok how do we get authorized… Now what? What does that look like? 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authorization is granted, the </a:t>
            </a:r>
            <a:r>
              <a:rPr lang="en"/>
              <a:t>authorization</a:t>
            </a:r>
            <a:r>
              <a:rPr lang="en"/>
              <a:t> server issues an </a:t>
            </a:r>
            <a:r>
              <a:rPr b="1" lang="en"/>
              <a:t>access token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access token is used to make </a:t>
            </a:r>
            <a:r>
              <a:rPr b="1" lang="en"/>
              <a:t>API calls</a:t>
            </a:r>
            <a:r>
              <a:rPr lang="en"/>
              <a:t> on behalf the user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How do we make the access token# 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6250" y="17351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need to make a Post Request(i’ll explain this later)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client credentials(client secret and client_id)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verifies your account and tells spotify you give them consent to provide your data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authentication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URL: '</a:t>
            </a:r>
            <a:r>
              <a:rPr lang="en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https://accounts.spotify.com/api/token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is where we will send our request to. Think of this as the link that breaks us into the API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will format this information and then send a request out to spotify. We will demonstrate what this looks like. Spotify has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that is critical to follow to carry out this task. Let’s examine it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" y="0"/>
            <a:ext cx="9048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Fair warning 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Some of the music I listen to contains profanity in the titles so be weary of that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Keep an open mind about my music choice OK!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Ok let’s have fun now !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We have this nice </a:t>
            </a:r>
            <a:r>
              <a:rPr lang="en">
                <a:solidFill>
                  <a:srgbClr val="222326"/>
                </a:solidFill>
              </a:rPr>
              <a:t>documentation but how do we actually make sense of it?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break it down starting with the first important thing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What is a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b="1"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 requests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 and what is the /api/token/endpoint? 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50" y="2664950"/>
            <a:ext cx="74485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What is a Post request?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A request is a request to access an HTTP library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We can use requests.post() to make your request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the function and its parameters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That’s where the </a:t>
            </a:r>
            <a:r>
              <a:rPr b="1" lang="en">
                <a:solidFill>
                  <a:srgbClr val="1B1F22"/>
                </a:solidFill>
              </a:rPr>
              <a:t>requests </a:t>
            </a:r>
            <a:r>
              <a:rPr lang="en">
                <a:solidFill>
                  <a:srgbClr val="1B1F22"/>
                </a:solidFill>
              </a:rPr>
              <a:t>library comes in !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571750"/>
            <a:ext cx="60674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look at Request.post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75" y="1982014"/>
            <a:ext cx="9144000" cy="296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Making sense of the functions parameters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Parameters it takes in that we are 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concerned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 with: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Url - this is just the authentication url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Data-? What’s this??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What are we returned?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</a:rPr>
              <a:t>A Response object.</a:t>
            </a:r>
            <a:endParaRPr>
              <a:solidFill>
                <a:srgbClr val="1B1F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authentication url? All we have is the endpoint? 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00" y="2633100"/>
            <a:ext cx="7816575" cy="1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endpoint?		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There’s a base URL for receiving an access token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What is the base URL?	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" sz="1800" u="sng">
                <a:solidFill>
                  <a:schemeClr val="dk2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</a:rPr>
              <a:t>/accounts.spotify.com</a:t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What is the endpoint? 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" sz="1800">
                <a:solidFill>
                  <a:schemeClr val="dk2"/>
                </a:solidFill>
                <a:highlight>
                  <a:srgbClr val="EFEFEF"/>
                </a:highlight>
              </a:rPr>
              <a:t>/api/token</a:t>
            </a:r>
            <a:endParaRPr sz="1800">
              <a:solidFill>
                <a:schemeClr val="dk2"/>
              </a:solidFill>
              <a:highlight>
                <a:srgbClr val="EFEFE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  <a:highlight>
                  <a:srgbClr val="EFEFEF"/>
                </a:highlight>
              </a:rPr>
              <a:t>The end point is basically what we put at the end of the url to specify what we want </a:t>
            </a:r>
            <a:endParaRPr sz="1800">
              <a:solidFill>
                <a:schemeClr val="dk2"/>
              </a:solidFill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2232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We have our endpoint so now we need our data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Full </a:t>
            </a:r>
            <a:r>
              <a:rPr lang="en">
                <a:solidFill>
                  <a:srgbClr val="1B1F22"/>
                </a:solidFill>
              </a:rPr>
              <a:t>authentication</a:t>
            </a:r>
            <a:r>
              <a:rPr lang="en">
                <a:solidFill>
                  <a:srgbClr val="1B1F22"/>
                </a:solidFill>
              </a:rPr>
              <a:t> url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B1F2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https://accounts.spotify.com/api/token</a:t>
            </a:r>
            <a:r>
              <a:rPr lang="en">
                <a:solidFill>
                  <a:srgbClr val="1B1F22"/>
                </a:solidFill>
              </a:rPr>
              <a:t>'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What is our data?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030"/>
              </a:solidFill>
              <a:highlight>
                <a:srgbClr val="1B1F2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Let’s look at the data parameters on both the documentation and the function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638100"/>
            <a:ext cx="9143999" cy="34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Let’s break it down. What’s the grant type?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write this in a colon format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like this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8" y="1762125"/>
            <a:ext cx="67341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25" y="4473600"/>
            <a:ext cx="41814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Ok we’re moving up what’s the headers?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5" y="1838658"/>
            <a:ext cx="9144000" cy="287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will you learn from this workshop?</a:t>
            </a:r>
            <a:endParaRPr>
              <a:solidFill>
                <a:srgbClr val="2223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Char char="●"/>
            </a:pPr>
            <a:r>
              <a:rPr lang="en">
                <a:solidFill>
                  <a:srgbClr val="222326"/>
                </a:solidFill>
              </a:rPr>
              <a:t>Working with json files and </a:t>
            </a:r>
            <a:r>
              <a:rPr lang="en">
                <a:solidFill>
                  <a:srgbClr val="222326"/>
                </a:solidFill>
              </a:rPr>
              <a:t>getting them into dataframes and other structures so data can be manipulated</a:t>
            </a:r>
            <a:endParaRPr>
              <a:solidFill>
                <a:srgbClr val="22232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Char char="●"/>
            </a:pPr>
            <a:r>
              <a:rPr lang="en">
                <a:solidFill>
                  <a:srgbClr val="222326"/>
                </a:solidFill>
              </a:rPr>
              <a:t>Accessing, adding, and overall manipulating data frames</a:t>
            </a:r>
            <a:endParaRPr>
              <a:solidFill>
                <a:srgbClr val="22232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Char char="●"/>
            </a:pPr>
            <a:r>
              <a:rPr lang="en">
                <a:solidFill>
                  <a:srgbClr val="222326"/>
                </a:solidFill>
              </a:rPr>
              <a:t>Configuring the API to retrieve more insights on the data </a:t>
            </a:r>
            <a:endParaRPr>
              <a:solidFill>
                <a:srgbClr val="22232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Char char="●"/>
            </a:pPr>
            <a:r>
              <a:rPr lang="en">
                <a:solidFill>
                  <a:srgbClr val="222326"/>
                </a:solidFill>
              </a:rPr>
              <a:t>Visualizing your data in Tableau to gain insights and make conclusions</a:t>
            </a:r>
            <a:endParaRPr>
              <a:solidFill>
                <a:srgbClr val="22232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Well we know that the string is ‘authorization’: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But what is THIS?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0" y="2862299"/>
            <a:ext cx="9144001" cy="167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Ok this documentation is hard to follow but there’s more than one way to get authorized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We can just pass in the grant type and then the client credentials we discussed earlier  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We can follow through with the other method displayed in the documentation but it’s more involved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</a:rPr>
              <a:t>Luckily there is more than one way to skin a cat </a:t>
            </a:r>
            <a:endParaRPr>
              <a:solidFill>
                <a:srgbClr val="1B1F2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We need our client credentials (Remember from earlier?) 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63"/>
            <a:ext cx="79629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Let’s put it altogether now 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54534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Now we can send our post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Our post is the request that will be sent the spotify to be granted access to the API. Think of it as being sent to authentication url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Recall, we get this access by getting the 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access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token which Spotify will prompt us as long as they can verify us through the post requests we send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Getting the access_token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Ok we did all this fancy stuff but  what happened? What actually returned? </a:t>
            </a:r>
            <a:r>
              <a:rPr lang="en">
                <a:solidFill>
                  <a:srgbClr val="1B1F22"/>
                </a:solidFill>
              </a:rPr>
              <a:t>What is python returning us?</a:t>
            </a:r>
            <a:endParaRPr>
              <a:solidFill>
                <a:srgbClr val="1B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</a:rPr>
              <a:t>Well let’s find out!</a:t>
            </a:r>
            <a:endParaRPr>
              <a:solidFill>
                <a:srgbClr val="1B1F2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" y="205725"/>
            <a:ext cx="85436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What can we do with this response object?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460950" y="1754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convert it to a json file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5" y="2242550"/>
            <a:ext cx="91440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In Json format we can access the data we actually care about, the access token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2702049"/>
            <a:ext cx="9143999" cy="18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We now have the access token. Now what can we do?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We can now make request to the API. We did all this work getting 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verified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. Now we are in and can get our hands on some data (WooHoo)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What is JSON?</a:t>
            </a:r>
            <a:endParaRPr>
              <a:solidFill>
                <a:srgbClr val="22232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the api in the first place? What data do we want?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While the downloaded data does have some valuable data for us it is missing some key 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For example, wouldn’t you want do visualizations based on the </a:t>
            </a:r>
            <a:r>
              <a:rPr b="1"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genres 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you listen to?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Of course you would!!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But that data isn’t in our data frame(at least not yet)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Now we can use the access token to get genres. How do we do this?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375875" y="16721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</a:rPr>
              <a:t>Well for using the access token we format it like such. This will be the standard </a:t>
            </a:r>
            <a:endParaRPr>
              <a:solidFill>
                <a:srgbClr val="1B1F22"/>
              </a:solidFill>
            </a:endParaRPr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0" y="2028902"/>
            <a:ext cx="9143999" cy="177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5" y="3978725"/>
            <a:ext cx="8910825" cy="7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3"/>
          <p:cNvCxnSpPr/>
          <p:nvPr/>
        </p:nvCxnSpPr>
        <p:spPr>
          <a:xfrm>
            <a:off x="1386650" y="3047400"/>
            <a:ext cx="2097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53"/>
          <p:cNvCxnSpPr/>
          <p:nvPr/>
        </p:nvCxnSpPr>
        <p:spPr>
          <a:xfrm flipH="1">
            <a:off x="6514000" y="3321500"/>
            <a:ext cx="45150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How do we go about getting data we are concerned about using the access token?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Luckily Spotify has data on this. Let’s investigate.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0" y="2466950"/>
            <a:ext cx="9143999" cy="237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54"/>
          <p:cNvCxnSpPr/>
          <p:nvPr/>
        </p:nvCxnSpPr>
        <p:spPr>
          <a:xfrm flipH="1">
            <a:off x="4385675" y="3724600"/>
            <a:ext cx="10158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Endpoints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There are endpoints that are used at the at the end of the base url to retrieve data.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The type of endpoint depends on what data you want to know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We want to know about our genres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What endpoint should we use?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Let’s suppose we don’t know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move forward? </a:t>
            </a:r>
            <a:endParaRPr/>
          </a:p>
        </p:txBody>
      </p:sp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that we have all our tracks and their track uris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use the track uris to get information about tracks and go from there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Perhaps we can get our genres from just looking at our tracks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we want to use is </a:t>
            </a:r>
            <a:r>
              <a:rPr b="1" i="1" lang="en"/>
              <a:t>tracks </a:t>
            </a:r>
            <a:endParaRPr b="1" i="1"/>
          </a:p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saying we use a get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We’ll use the access token to reach this endpoint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endpoint for this case of the track would be as documented the base url/”tracks”/and the unique id for the track.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put it altogether!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2" y="1919075"/>
            <a:ext cx="3574825" cy="30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look at the get requests</a:t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request.post to actually enter the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it comes to using the to get data we use request.get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look at the function</a:t>
            </a:r>
            <a:endParaRPr/>
          </a:p>
        </p:txBody>
      </p:sp>
      <p:sp>
        <p:nvSpPr>
          <p:cNvPr id="368" name="Google Shape;368;p5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79950"/>
            <a:ext cx="4785151" cy="29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url is the endpoint we’ll use with the base url to send and get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919075"/>
            <a:ext cx="4109350" cy="280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9"/>
          <p:cNvCxnSpPr/>
          <p:nvPr/>
        </p:nvCxnSpPr>
        <p:spPr>
          <a:xfrm flipH="1">
            <a:off x="5095375" y="2515325"/>
            <a:ext cx="5802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9" name="Google Shape;379;p59"/>
          <p:cNvPicPr preferRelativeResize="0"/>
          <p:nvPr/>
        </p:nvPicPr>
        <p:blipFill rotWithShape="1">
          <a:blip r:embed="rId4">
            <a:alphaModFix/>
          </a:blip>
          <a:srcRect b="0" l="0" r="-29584" t="0"/>
          <a:stretch/>
        </p:blipFill>
        <p:spPr>
          <a:xfrm>
            <a:off x="0" y="2442825"/>
            <a:ext cx="59245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67850"/>
            <a:ext cx="4694250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parameters </a:t>
            </a:r>
            <a:endParaRPr/>
          </a:p>
        </p:txBody>
      </p:sp>
      <p:sp>
        <p:nvSpPr>
          <p:cNvPr id="386" name="Google Shape;386;p6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params is just the header used for the access token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it </a:t>
            </a:r>
            <a:r>
              <a:rPr lang="en"/>
              <a:t>altogether 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2899950"/>
            <a:ext cx="4561051" cy="7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0"/>
          <p:cNvPicPr preferRelativeResize="0"/>
          <p:nvPr/>
        </p:nvPicPr>
        <p:blipFill rotWithShape="1">
          <a:blip r:embed="rId4">
            <a:alphaModFix/>
          </a:blip>
          <a:srcRect b="0" l="2820" r="-2820" t="0"/>
          <a:stretch/>
        </p:blipFill>
        <p:spPr>
          <a:xfrm>
            <a:off x="5144100" y="3057213"/>
            <a:ext cx="3999901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test it out</a:t>
            </a:r>
            <a:endParaRPr/>
          </a:p>
        </p:txBody>
      </p:sp>
      <p:sp>
        <p:nvSpPr>
          <p:cNvPr id="395" name="Google Shape;395;p6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to note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library data (songs we have liked) only has the track uri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songs in our streaming history do not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Therefore we’ll only have genre information about data in your library, not your overall streaming data </a:t>
            </a:r>
            <a:endParaRPr/>
          </a:p>
        </p:txBody>
      </p:sp>
      <p:sp>
        <p:nvSpPr>
          <p:cNvPr id="396" name="Google Shape;396;p6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there’s a way to add tracks uris to every song but that’s for perhaps another workshop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now we’ll let the songs you like indicate which genres you like and listen 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Sorry if you think the streaming data might be more indicative. It’s arguable for sure.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</a:rPr>
              <a:t>JSON (JavaScript Object Notation) Basics </a:t>
            </a:r>
            <a:endParaRPr>
              <a:solidFill>
                <a:srgbClr val="1B1F22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Char char="●"/>
            </a:pPr>
            <a:r>
              <a:rPr lang="en">
                <a:solidFill>
                  <a:srgbClr val="1B1F22"/>
                </a:solidFill>
              </a:rPr>
              <a:t>J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SON is simply a lightweight format for data that is text-based, used to transfer data in a 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language independent way.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Language independent: Code for reading and writing JSON can be easily generated by programming languages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JSON naturally organizes data into a dictionary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Every {} signifies a JSON Object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t/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Our Spotify data will come in JSON format so it is important to understand how to use it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get a random song from our data frame(library) and look up data based on the track_uri</a:t>
            </a:r>
            <a:endParaRPr/>
          </a:p>
        </p:txBody>
      </p:sp>
      <p:sp>
        <p:nvSpPr>
          <p:cNvPr id="402" name="Google Shape;402;p6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the tracks data frame we isolated from the library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We’ll go back to the code to practice this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this track has a track uri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means we liked this track (</a:t>
            </a:r>
            <a:r>
              <a:rPr lang="en"/>
              <a:t>it's</a:t>
            </a:r>
            <a:r>
              <a:rPr lang="en"/>
              <a:t> in our library, well </a:t>
            </a:r>
            <a:r>
              <a:rPr lang="en"/>
              <a:t>it's</a:t>
            </a:r>
            <a:r>
              <a:rPr lang="en"/>
              <a:t> in mine it may not be in yours)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Since we have a track uri we can get information about it.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sending our requests this happened</a:t>
            </a:r>
            <a:endParaRPr/>
          </a:p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 the get requests using the track uri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got a json file of certain components that are accessible to us now based on that track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we look at the keys we see we have valuable information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look at the keys and see what we get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4046789"/>
            <a:ext cx="9144000" cy="109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seems we don’t </a:t>
            </a:r>
            <a:r>
              <a:rPr lang="en"/>
              <a:t>have</a:t>
            </a:r>
            <a:r>
              <a:rPr lang="en"/>
              <a:t> any </a:t>
            </a:r>
            <a:r>
              <a:rPr lang="en"/>
              <a:t>noticeable</a:t>
            </a:r>
            <a:r>
              <a:rPr lang="en"/>
              <a:t> info about the genre (darn it) but let’s look at some of the keys.</a:t>
            </a:r>
            <a:endParaRPr/>
          </a:p>
        </p:txBody>
      </p:sp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artists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doesn’t tell us the genres of the artist but we are provided the uri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can do with this uri?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guessed it we can make another api call with the artist uri and then perhaps we’ll get closer to getting genres </a:t>
            </a:r>
            <a:endParaRPr/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694249" cy="1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send a request with the artist uri </a:t>
            </a:r>
            <a:endParaRPr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5" y="1655591"/>
            <a:ext cx="9144001" cy="348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using the artist uri we can get actually get the genres</a:t>
            </a:r>
            <a:endParaRPr/>
          </a:p>
        </p:txBody>
      </p:sp>
      <p:sp>
        <p:nvSpPr>
          <p:cNvPr id="432" name="Google Shape;432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2507238"/>
            <a:ext cx="84010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now have a way to get the genres for </a:t>
            </a:r>
            <a:r>
              <a:rPr lang="en"/>
              <a:t>every song in our library file </a:t>
            </a:r>
            <a:endParaRPr/>
          </a:p>
        </p:txBody>
      </p:sp>
      <p:sp>
        <p:nvSpPr>
          <p:cNvPr id="439" name="Google Shape;439;p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just need to think of a way to do this for every single track in our data frame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API’s (OAuth 2.0)</a:t>
            </a:r>
            <a:endParaRPr/>
          </a:p>
        </p:txBody>
      </p:sp>
      <p:sp>
        <p:nvSpPr>
          <p:cNvPr id="445" name="Google Shape;445;p68"/>
          <p:cNvSpPr txBox="1"/>
          <p:nvPr>
            <p:ph idx="1" type="body"/>
          </p:nvPr>
        </p:nvSpPr>
        <p:spPr>
          <a:xfrm>
            <a:off x="471900" y="174145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API (Application Programming Interface) is a regulated software that allows two applications to interact with each other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1) Your very-smart application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2) The desired resource you’re looking for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 Methods: GET, POST, CONNECT,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Any param’s should be formatted as a dictionary</a:t>
            </a:r>
            <a:endParaRPr/>
          </a:p>
        </p:txBody>
      </p:sp>
      <p:sp>
        <p:nvSpPr>
          <p:cNvPr id="446" name="Google Shape;446;p68"/>
          <p:cNvSpPr txBox="1"/>
          <p:nvPr>
            <p:ph idx="2" type="body"/>
          </p:nvPr>
        </p:nvSpPr>
        <p:spPr>
          <a:xfrm>
            <a:off x="4694100" y="174145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to use POST (OAuth 2.0)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When the API requires a Client_ID and Client_Secret, we use a post request to exchange that for a OAuth2.0 token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then specify our Authorization and Bearer in our headers value and pass that into any GET request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to use GET (Public API)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When our API does not require an OAuth2.0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Those that don’t have sensitive </a:t>
            </a:r>
            <a:r>
              <a:rPr lang="en"/>
              <a:t>customer</a:t>
            </a:r>
            <a:r>
              <a:rPr lang="en"/>
              <a:t> data, or aren’t robust</a:t>
            </a:r>
            <a:endParaRPr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https://random-d.uk/api</a:t>
            </a:r>
            <a:endParaRPr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457" name="Google Shape;457;p7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458" name="Google Shape;458;p70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Python to JSON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SON Object {}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JSON Array []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900" y="995400"/>
            <a:ext cx="5585776" cy="29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Pandas Dataframe Functions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pd.rea</a:t>
            </a: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d_json(‘file_name.extension’)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Reads a JSON-formatted file and returns a pandas dataframe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pd.read_json(URL)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■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Valid URL schemes include http, ftp, s3, and file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Reads a JSON-formatted URL and returns a pandas dataframe 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df.to_json(‘file_name.extension’)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B1F22"/>
                </a:solidFill>
                <a:latin typeface="Montserrat"/>
                <a:ea typeface="Montserrat"/>
                <a:cs typeface="Montserrat"/>
                <a:sym typeface="Montserrat"/>
              </a:rPr>
              <a:t>Creates a JSON-formatted file from a pandas dataframe</a:t>
            </a:r>
            <a:endParaRPr>
              <a:solidFill>
                <a:srgbClr val="1B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What data does spotify actually show you ? </a:t>
            </a:r>
            <a:endParaRPr>
              <a:solidFill>
                <a:srgbClr val="222326"/>
              </a:solidFill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Spotify gives you various </a:t>
            </a:r>
            <a:r>
              <a:rPr b="1"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json 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files with personal data regarding the following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Playlist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Streaming History(audio, video, and podcasts)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Your Library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Search Queries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Follow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326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Payments and many more. Here’s a link for the full list of data you are given </a:t>
            </a:r>
            <a:r>
              <a:rPr lang="en" u="sng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What Data are we 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concerned</a:t>
            </a: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 with? 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  <a:latin typeface="Montserrat"/>
                <a:ea typeface="Montserrat"/>
                <a:cs typeface="Montserrat"/>
                <a:sym typeface="Montserrat"/>
              </a:rPr>
              <a:t>We are concerned with our Streaming History Data</a:t>
            </a:r>
            <a:endParaRPr>
              <a:solidFill>
                <a:srgbClr val="2223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3300"/>
            <a:ext cx="9144001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